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Century Gothic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900FC92-44B8-4705-AB91-ABB23D252725}">
  <a:tblStyle styleId="{5900FC92-44B8-4705-AB91-ABB23D252725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BEBEB"/>
          </a:solidFill>
        </a:fill>
      </a:tcStyle>
    </a:wholeTbl>
    <a:band1H>
      <a:tcTxStyle/>
      <a:tcStyle>
        <a:fill>
          <a:solidFill>
            <a:srgbClr val="D4D4D4"/>
          </a:solidFill>
        </a:fill>
      </a:tcStyle>
    </a:band1H>
    <a:band2H>
      <a:tcTxStyle/>
    </a:band2H>
    <a:band1V>
      <a:tcTxStyle/>
      <a:tcStyle>
        <a:fill>
          <a:solidFill>
            <a:srgbClr val="D4D4D4"/>
          </a:solidFill>
        </a:fill>
      </a:tcStyle>
    </a:band1V>
    <a:band2V>
      <a:tcTxStyle/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CenturyGothic-bold.fntdata"/><Relationship Id="rId10" Type="http://schemas.openxmlformats.org/officeDocument/2006/relationships/slide" Target="slides/slide5.xml"/><Relationship Id="rId21" Type="http://schemas.openxmlformats.org/officeDocument/2006/relationships/font" Target="fonts/CenturyGothic-regular.fntdata"/><Relationship Id="rId13" Type="http://schemas.openxmlformats.org/officeDocument/2006/relationships/slide" Target="slides/slide8.xml"/><Relationship Id="rId24" Type="http://schemas.openxmlformats.org/officeDocument/2006/relationships/font" Target="fonts/CenturyGothic-boldItalic.fntdata"/><Relationship Id="rId12" Type="http://schemas.openxmlformats.org/officeDocument/2006/relationships/slide" Target="slides/slide7.xml"/><Relationship Id="rId23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50c1ebea0_4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550c1ebea0_4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50c1ebea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550c1ebea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50c1ebea0_4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550c1ebea0_4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50c1ebea0_4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550c1ebea0_4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50c1ebea0_4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AREAS OF INVESTIGATION</a:t>
            </a:r>
            <a:endParaRPr/>
          </a:p>
        </p:txBody>
      </p:sp>
      <p:sp>
        <p:nvSpPr>
          <p:cNvPr id="137" name="Google Shape;137;g550c1ebea0_4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 the hypothetical users of this data.</a:t>
            </a:r>
            <a:endParaRPr/>
          </a:p>
        </p:txBody>
      </p:sp>
      <p:sp>
        <p:nvSpPr>
          <p:cNvPr id="143" name="Google Shape;14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analyzed departure delays</a:t>
            </a:r>
            <a:endParaRPr/>
          </a:p>
        </p:txBody>
      </p:sp>
      <p:sp>
        <p:nvSpPr>
          <p:cNvPr id="155" name="Google Shape;15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departure delays. With more time, we would look at flights that left NYC facilities on time but arrived late at destinations. (User=airport operations)</a:t>
            </a:r>
            <a:endParaRPr/>
          </a:p>
        </p:txBody>
      </p:sp>
      <p:sp>
        <p:nvSpPr>
          <p:cNvPr id="169" name="Google Shape;16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Embraer &lt; 100 = regional jets. Often used for flights to smaller regional airports. May be correlations to data in slide 5 noting shorter distance = increased likelihood of delays.</a:t>
            </a:r>
            <a:endParaRPr/>
          </a:p>
        </p:txBody>
      </p:sp>
      <p:sp>
        <p:nvSpPr>
          <p:cNvPr id="183" name="Google Shape;18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751012" y="609601"/>
            <a:ext cx="8676222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751012" y="3886200"/>
            <a:ext cx="8676222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42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1141411" y="1600200"/>
            <a:ext cx="533400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/>
          <p:nvPr>
            <p:ph idx="2" type="pic"/>
          </p:nvPr>
        </p:nvSpPr>
        <p:spPr>
          <a:xfrm>
            <a:off x="7433733" y="-18288"/>
            <a:ext cx="3276599" cy="69037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1141411" y="2971800"/>
            <a:ext cx="533400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6399212" y="5883275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1141412" y="5883275"/>
            <a:ext cx="5105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10742612" y="5883275"/>
            <a:ext cx="3225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>
            <a:off x="1141412" y="609601"/>
            <a:ext cx="9905999" cy="312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b="0" lang="en-US" sz="800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b="0" lang="en-US" sz="800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sp>
        <p:nvSpPr>
          <p:cNvPr id="88" name="Google Shape;88;p13"/>
          <p:cNvSpPr txBox="1"/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" type="body"/>
          </p:nvPr>
        </p:nvSpPr>
        <p:spPr>
          <a:xfrm>
            <a:off x="1674812" y="3352800"/>
            <a:ext cx="8839202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Font typeface="Century Gothic"/>
              <a:buNone/>
              <a:defRPr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Font typeface="Century Gothic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2" type="body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title"/>
          </p:nvPr>
        </p:nvSpPr>
        <p:spPr>
          <a:xfrm>
            <a:off x="1141412" y="3308581"/>
            <a:ext cx="99060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1141410" y="4777381"/>
            <a:ext cx="9906001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4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Name Card">
  <p:cSld name="Quote Name Card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b="0" lang="en-US" sz="800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b="0" lang="en-US" sz="800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sp>
        <p:nvSpPr>
          <p:cNvPr id="103" name="Google Shape;103;p15"/>
          <p:cNvSpPr txBox="1"/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1141412" y="3886200"/>
            <a:ext cx="9906000" cy="8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0" sz="2400" cap="none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5"/>
          <p:cNvSpPr txBox="1"/>
          <p:nvPr>
            <p:ph idx="2" type="body"/>
          </p:nvPr>
        </p:nvSpPr>
        <p:spPr>
          <a:xfrm>
            <a:off x="1141411" y="4775200"/>
            <a:ext cx="99060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6" name="Google Shape;106;p15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5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5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ue or False">
  <p:cSld name="True or Fals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type="title"/>
          </p:nvPr>
        </p:nvSpPr>
        <p:spPr>
          <a:xfrm>
            <a:off x="1141412" y="609601"/>
            <a:ext cx="9905999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6"/>
          <p:cNvSpPr txBox="1"/>
          <p:nvPr>
            <p:ph idx="1" type="body"/>
          </p:nvPr>
        </p:nvSpPr>
        <p:spPr>
          <a:xfrm>
            <a:off x="1141412" y="3505200"/>
            <a:ext cx="9906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2800"/>
              <a:buNone/>
              <a:defRPr b="0" sz="2800" cap="none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6"/>
          <p:cNvSpPr txBox="1"/>
          <p:nvPr>
            <p:ph idx="2" type="body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3" name="Google Shape;113;p16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6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6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7"/>
          <p:cNvSpPr txBox="1"/>
          <p:nvPr>
            <p:ph idx="1" type="body"/>
          </p:nvPr>
        </p:nvSpPr>
        <p:spPr>
          <a:xfrm rot="5400000">
            <a:off x="4532311" y="-723900"/>
            <a:ext cx="3124201" cy="9905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17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7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7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title"/>
          </p:nvPr>
        </p:nvSpPr>
        <p:spPr>
          <a:xfrm rot="5400000">
            <a:off x="7351354" y="2095143"/>
            <a:ext cx="5181601" cy="2210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8"/>
          <p:cNvSpPr txBox="1"/>
          <p:nvPr>
            <p:ph idx="1" type="body"/>
          </p:nvPr>
        </p:nvSpPr>
        <p:spPr>
          <a:xfrm rot="5400000">
            <a:off x="2322512" y="-571500"/>
            <a:ext cx="5181600" cy="7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18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8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8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1141413" y="4732865"/>
            <a:ext cx="99060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/>
          <p:nvPr>
            <p:ph idx="2" type="pic"/>
          </p:nvPr>
        </p:nvSpPr>
        <p:spPr>
          <a:xfrm>
            <a:off x="1979612" y="932112"/>
            <a:ext cx="8225944" cy="3164976"/>
          </a:xfrm>
          <a:prstGeom prst="roundRect">
            <a:avLst>
              <a:gd fmla="val 4380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1141413" y="5299603"/>
            <a:ext cx="99060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1751013" y="3308581"/>
            <a:ext cx="86868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1751011" y="4777381"/>
            <a:ext cx="8686801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1141412" y="2666999"/>
            <a:ext cx="4876800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6170612" y="2667000"/>
            <a:ext cx="48768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1429280" y="2658533"/>
            <a:ext cx="458893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7"/>
          <p:cNvSpPr txBox="1"/>
          <p:nvPr>
            <p:ph idx="2" type="body"/>
          </p:nvPr>
        </p:nvSpPr>
        <p:spPr>
          <a:xfrm>
            <a:off x="1141412" y="3243262"/>
            <a:ext cx="4876800" cy="2547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51" name="Google Shape;51;p7"/>
          <p:cNvSpPr txBox="1"/>
          <p:nvPr>
            <p:ph idx="3" type="body"/>
          </p:nvPr>
        </p:nvSpPr>
        <p:spPr>
          <a:xfrm>
            <a:off x="6443133" y="2667000"/>
            <a:ext cx="460428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7"/>
          <p:cNvSpPr txBox="1"/>
          <p:nvPr>
            <p:ph idx="4" type="body"/>
          </p:nvPr>
        </p:nvSpPr>
        <p:spPr>
          <a:xfrm>
            <a:off x="6170612" y="3243262"/>
            <a:ext cx="4876801" cy="2547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141411" y="1600200"/>
            <a:ext cx="354912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5103812" y="609601"/>
            <a:ext cx="5943601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30200" lvl="2" marL="13716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17500" lvl="5" marL="27432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6pPr>
            <a:lvl7pPr indent="-317500" lvl="6" marL="32004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7pPr>
            <a:lvl8pPr indent="-317500" lvl="7" marL="36576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8pPr>
            <a:lvl9pPr indent="-317500" lvl="8" marL="4114800" algn="l">
              <a:spcBef>
                <a:spcPts val="600"/>
              </a:spcBef>
              <a:spcAft>
                <a:spcPts val="600"/>
              </a:spcAft>
              <a:buSzPts val="1400"/>
              <a:buChar char="•"/>
              <a:defRPr sz="1400"/>
            </a:lvl9pPr>
          </a:lstStyle>
          <a:p/>
        </p:txBody>
      </p:sp>
      <p:sp>
        <p:nvSpPr>
          <p:cNvPr id="68" name="Google Shape;68;p10"/>
          <p:cNvSpPr txBox="1"/>
          <p:nvPr>
            <p:ph idx="2" type="body"/>
          </p:nvPr>
        </p:nvSpPr>
        <p:spPr>
          <a:xfrm>
            <a:off x="1141411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nocchipi.shinyapps.io/design_contest_dashboard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nocchipi.shinyapps.io/design_contest_dashboard/#section-nyc-airports-analysis" TargetMode="External"/><Relationship Id="rId4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nocchipi.shinyapps.io/design_contest_dashboard/#section-destination-analysis" TargetMode="External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nocchipi.shinyapps.io/design_contest_dashboard/#section-plane-analysis" TargetMode="External"/><Relationship Id="rId4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nocchipi.shinyapps.io/design_contest_dashboard/#section-airline-analysis" TargetMode="Externa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ctrTitle"/>
          </p:nvPr>
        </p:nvSpPr>
        <p:spPr>
          <a:xfrm>
            <a:off x="544286" y="1017036"/>
            <a:ext cx="11103428" cy="17665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US" sz="4400"/>
              <a:t>VISUALIZING 2013 NYC FLIGHT DELAYS</a:t>
            </a:r>
            <a:endParaRPr/>
          </a:p>
        </p:txBody>
      </p:sp>
      <p:sp>
        <p:nvSpPr>
          <p:cNvPr id="133" name="Google Shape;133;p19"/>
          <p:cNvSpPr txBox="1"/>
          <p:nvPr>
            <p:ph idx="1" type="subTitle"/>
          </p:nvPr>
        </p:nvSpPr>
        <p:spPr>
          <a:xfrm>
            <a:off x="1757889" y="3219061"/>
            <a:ext cx="8676222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en-US" u="sng"/>
              <a:t>Group 7</a:t>
            </a:r>
            <a:endParaRPr/>
          </a:p>
          <a:p>
            <a:pPr indent="0" lvl="0" marL="0" rtl="0" algn="ctr">
              <a:spcBef>
                <a:spcPts val="1020"/>
              </a:spcBef>
              <a:spcAft>
                <a:spcPts val="0"/>
              </a:spcAft>
              <a:buSzPts val="2100"/>
              <a:buNone/>
            </a:pPr>
            <a:r>
              <a:rPr lang="en-US"/>
              <a:t>Karyn Cook</a:t>
            </a:r>
            <a:endParaRPr/>
          </a:p>
          <a:p>
            <a:pPr indent="0" lvl="0" marL="0" rtl="0" algn="ctr">
              <a:spcBef>
                <a:spcPts val="1020"/>
              </a:spcBef>
              <a:spcAft>
                <a:spcPts val="0"/>
              </a:spcAft>
              <a:buSzPts val="2100"/>
              <a:buNone/>
            </a:pPr>
            <a:r>
              <a:rPr lang="en-US"/>
              <a:t>Ziyin Lui</a:t>
            </a:r>
            <a:endParaRPr/>
          </a:p>
          <a:p>
            <a:pPr indent="0" lvl="0" marL="0" rtl="0" algn="ctr">
              <a:spcBef>
                <a:spcPts val="1020"/>
              </a:spcBef>
              <a:spcAft>
                <a:spcPts val="0"/>
              </a:spcAft>
              <a:buSzPts val="2100"/>
              <a:buNone/>
            </a:pPr>
            <a:r>
              <a:rPr lang="en-US"/>
              <a:t>Nicholas Occhipinti</a:t>
            </a:r>
            <a:endParaRPr/>
          </a:p>
          <a:p>
            <a:pPr indent="0" lvl="0" marL="0" rtl="0" algn="ctr">
              <a:spcBef>
                <a:spcPts val="102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sp>
        <p:nvSpPr>
          <p:cNvPr id="134" name="Google Shape;134;p19"/>
          <p:cNvSpPr txBox="1"/>
          <p:nvPr/>
        </p:nvSpPr>
        <p:spPr>
          <a:xfrm>
            <a:off x="212334" y="5559489"/>
            <a:ext cx="119796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https://nocchipi.shinyapps.io/design_contest_dashboard</a:t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/>
          <p:nvPr>
            <p:ph type="title"/>
          </p:nvPr>
        </p:nvSpPr>
        <p:spPr>
          <a:xfrm>
            <a:off x="311061" y="503478"/>
            <a:ext cx="114267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</a:pPr>
            <a:r>
              <a:rPr lang="en-US"/>
              <a:t>WEATHER ANALYSIS</a:t>
            </a:r>
            <a:endParaRPr/>
          </a:p>
        </p:txBody>
      </p:sp>
      <p:sp>
        <p:nvSpPr>
          <p:cNvPr id="200" name="Google Shape;200;p28"/>
          <p:cNvSpPr txBox="1"/>
          <p:nvPr>
            <p:ph idx="1" type="body"/>
          </p:nvPr>
        </p:nvSpPr>
        <p:spPr>
          <a:xfrm>
            <a:off x="390100" y="1658381"/>
            <a:ext cx="9906000" cy="22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11150" lvl="0" marL="28575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/>
              <a:t>Assumptions</a:t>
            </a:r>
            <a:endParaRPr sz="1800"/>
          </a:p>
          <a:p>
            <a:pPr indent="-114300" lvl="1" marL="4572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 </a:t>
            </a:r>
            <a:r>
              <a:rPr lang="en-US" sz="1800"/>
              <a:t>lengthy delays (&gt;60 min) and cancellations would be associated with poor weather conditions</a:t>
            </a:r>
            <a:endParaRPr sz="1800"/>
          </a:p>
          <a:p>
            <a:pPr indent="-114300" lvl="1" marL="4572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 weather conditions would be similar at all 3 airports.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11150" lvl="0" marL="28575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packages</a:t>
            </a:r>
            <a:endParaRPr sz="1800"/>
          </a:p>
          <a:p>
            <a:pPr indent="-114300" lvl="1" marL="4572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 </a:t>
            </a:r>
            <a:r>
              <a:rPr lang="en-US" sz="1800"/>
              <a:t>dplyr, ggplot, lubridate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11150" lvl="0" marL="28575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Process</a:t>
            </a:r>
            <a:endParaRPr sz="1800"/>
          </a:p>
          <a:p>
            <a:pPr indent="-114300" lvl="1" marL="4572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 </a:t>
            </a:r>
            <a:r>
              <a:rPr lang="en-US" sz="1800"/>
              <a:t>Examined hourly weather readings for visibility, barometric pressure, and wind speed.</a:t>
            </a:r>
            <a:endParaRPr sz="1800"/>
          </a:p>
          <a:p>
            <a:pPr indent="-114300" lvl="1" marL="4572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 identified days with the most cancellations and delays &gt; 60 min.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/>
          <p:nvPr>
            <p:ph type="title"/>
          </p:nvPr>
        </p:nvSpPr>
        <p:spPr>
          <a:xfrm>
            <a:off x="228811" y="289703"/>
            <a:ext cx="114267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</a:pPr>
            <a:r>
              <a:rPr lang="en-US"/>
              <a:t>FEBRUARY 8 - GREATEST NUMBER OF CANCELLATIONS</a:t>
            </a:r>
            <a:endParaRPr/>
          </a:p>
        </p:txBody>
      </p:sp>
      <p:pic>
        <p:nvPicPr>
          <p:cNvPr id="206" name="Google Shape;20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85100"/>
            <a:ext cx="5268824" cy="307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9600" y="985100"/>
            <a:ext cx="5339026" cy="307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169062"/>
            <a:ext cx="5268824" cy="2495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14700" y="4127950"/>
            <a:ext cx="5268824" cy="257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/>
          <p:nvPr>
            <p:ph type="title"/>
          </p:nvPr>
        </p:nvSpPr>
        <p:spPr>
          <a:xfrm>
            <a:off x="228811" y="289703"/>
            <a:ext cx="114267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</a:pPr>
            <a:r>
              <a:rPr lang="en-US"/>
              <a:t>MARCH</a:t>
            </a:r>
            <a:r>
              <a:rPr lang="en-US"/>
              <a:t> 8 - GREATEST NUMBER OF DELAYS &gt; 60 MIN</a:t>
            </a:r>
            <a:endParaRPr/>
          </a:p>
        </p:txBody>
      </p:sp>
      <p:pic>
        <p:nvPicPr>
          <p:cNvPr id="215" name="Google Shape;21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32325"/>
            <a:ext cx="5268824" cy="304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9600" y="766475"/>
            <a:ext cx="5339026" cy="31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029275"/>
            <a:ext cx="5268824" cy="27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14700" y="4029275"/>
            <a:ext cx="5268824" cy="27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/>
              <a:t>DATA ISSUES</a:t>
            </a:r>
            <a:endParaRPr/>
          </a:p>
        </p:txBody>
      </p:sp>
      <p:sp>
        <p:nvSpPr>
          <p:cNvPr id="224" name="Google Shape;224;p31"/>
          <p:cNvSpPr txBox="1"/>
          <p:nvPr>
            <p:ph idx="1" type="body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LAT/LON DATA WAS USED FOR PLOTTING DESTINATION, BUT</a:t>
            </a:r>
            <a:r>
              <a:rPr lang="en-US"/>
              <a:t> EXCLUDED MOST INTERNATIONAL DESTINATIONS.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MISSING WEATHER OBSERVATIONS.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t/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 txBox="1"/>
          <p:nvPr>
            <p:ph type="title"/>
          </p:nvPr>
        </p:nvSpPr>
        <p:spPr>
          <a:xfrm>
            <a:off x="1141413" y="609600"/>
            <a:ext cx="99060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230" name="Google Shape;230;p32"/>
          <p:cNvSpPr txBox="1"/>
          <p:nvPr>
            <p:ph idx="1" type="body"/>
          </p:nvPr>
        </p:nvSpPr>
        <p:spPr>
          <a:xfrm>
            <a:off x="1141413" y="2666999"/>
            <a:ext cx="99060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Best chance to avoid delays was in Autumn and early in the morning (5am)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If you are traveling a relatively short distance you are more likely to face delays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The busiest destination airports plays a factor in delays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Plane attributes for delays follow similar patterns as the total flights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Most delays occur in planes with less than 100 seats</a:t>
            </a:r>
            <a:endParaRPr/>
          </a:p>
          <a:p>
            <a:pPr indent="-158750" lvl="0" marL="28575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/>
              <a:t>WHAT IF WE HAD MORE TIME</a:t>
            </a:r>
            <a:endParaRPr/>
          </a:p>
        </p:txBody>
      </p:sp>
      <p:sp>
        <p:nvSpPr>
          <p:cNvPr id="236" name="Google Shape;236;p33"/>
          <p:cNvSpPr txBox="1"/>
          <p:nvPr>
            <p:ph idx="1" type="body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Compare NYC airport data for other years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Examine the weather data in more detail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Explore other busy airports</a:t>
            </a:r>
            <a:endParaRPr/>
          </a:p>
          <a:p>
            <a:pPr indent="-273050" lvl="0" marL="28575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Explore non-overlapping departure delays vs arrival delays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Research different events that occurred in NYC at that would effect air travel</a:t>
            </a:r>
            <a:endParaRPr/>
          </a:p>
          <a:p>
            <a:pPr indent="-285750" lvl="1" marL="742950" rtl="0" algn="l">
              <a:spcBef>
                <a:spcPts val="9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Weather, Emergency, Special Events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Look into flights outside of the US for destination analysis</a:t>
            </a:r>
            <a:endParaRPr/>
          </a:p>
          <a:p>
            <a:pPr indent="-158750" lvl="0" marL="28575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type="title"/>
          </p:nvPr>
        </p:nvSpPr>
        <p:spPr>
          <a:xfrm>
            <a:off x="1141413" y="609600"/>
            <a:ext cx="99060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/>
              <a:t>RESEARCH QUESTION</a:t>
            </a:r>
            <a:endParaRPr/>
          </a:p>
        </p:txBody>
      </p:sp>
      <p:sp>
        <p:nvSpPr>
          <p:cNvPr id="140" name="Google Shape;140;p20"/>
          <p:cNvSpPr txBox="1"/>
          <p:nvPr>
            <p:ph idx="1" type="body"/>
          </p:nvPr>
        </p:nvSpPr>
        <p:spPr>
          <a:xfrm>
            <a:off x="1141413" y="2666999"/>
            <a:ext cx="99060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What factors can determine the cause of flight delays that occurred in 2013 NYC airports?</a:t>
            </a:r>
            <a:endParaRPr/>
          </a:p>
          <a:p>
            <a:pPr indent="-285750" lvl="1" marL="742950" rtl="0" algn="l">
              <a:spcBef>
                <a:spcPts val="9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NYC airports flight delay information throughout the year</a:t>
            </a:r>
            <a:endParaRPr/>
          </a:p>
          <a:p>
            <a:pPr indent="-285750" lvl="1" marL="742950" rtl="0" algn="l">
              <a:spcBef>
                <a:spcPts val="9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Destination airports locations and distance</a:t>
            </a:r>
            <a:endParaRPr/>
          </a:p>
          <a:p>
            <a:pPr indent="-285750" lvl="1" marL="742950" rtl="0" algn="l">
              <a:spcBef>
                <a:spcPts val="9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Plane information such as the year of the plane, manufacturer and seats</a:t>
            </a:r>
            <a:endParaRPr/>
          </a:p>
          <a:p>
            <a:pPr indent="-285750" lvl="1" marL="742950" rtl="0" algn="l">
              <a:spcBef>
                <a:spcPts val="9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Compare different airlines performance</a:t>
            </a:r>
            <a:endParaRPr/>
          </a:p>
          <a:p>
            <a:pPr indent="-285750" lvl="1" marL="742950" rtl="0" algn="l">
              <a:spcBef>
                <a:spcPts val="9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Weather conditions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/>
              <a:t>POTENTIAL USER</a:t>
            </a:r>
            <a:endParaRPr/>
          </a:p>
        </p:txBody>
      </p:sp>
      <p:sp>
        <p:nvSpPr>
          <p:cNvPr id="146" name="Google Shape;146;p21"/>
          <p:cNvSpPr txBox="1"/>
          <p:nvPr>
            <p:ph idx="1" type="body"/>
          </p:nvPr>
        </p:nvSpPr>
        <p:spPr>
          <a:xfrm>
            <a:off x="1143000" y="2042049"/>
            <a:ext cx="99060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FLIGHT OPERATIONS</a:t>
            </a:r>
            <a:endParaRPr/>
          </a:p>
          <a:p>
            <a:pPr indent="-285750" lvl="1" marL="742950" rtl="0" algn="l">
              <a:spcBef>
                <a:spcPts val="9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AIRLINE</a:t>
            </a:r>
            <a:endParaRPr/>
          </a:p>
          <a:p>
            <a:pPr indent="-285750" lvl="1" marL="742950" rtl="0" algn="l">
              <a:spcBef>
                <a:spcPts val="9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AIRPORT</a:t>
            </a:r>
            <a:endParaRPr/>
          </a:p>
          <a:p>
            <a:pPr indent="-285750" lvl="1" marL="742950" rtl="0" algn="l">
              <a:spcBef>
                <a:spcPts val="9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GOVERNMENT ENTITIES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/>
              <a:t>PROCESS</a:t>
            </a:r>
            <a:endParaRPr/>
          </a:p>
        </p:txBody>
      </p:sp>
      <p:sp>
        <p:nvSpPr>
          <p:cNvPr id="152" name="Google Shape;152;p22"/>
          <p:cNvSpPr txBox="1"/>
          <p:nvPr>
            <p:ph idx="1" type="body"/>
          </p:nvPr>
        </p:nvSpPr>
        <p:spPr>
          <a:xfrm>
            <a:off x="1141425" y="2105100"/>
            <a:ext cx="9906000" cy="3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2" marL="12001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80"/>
              <a:buChar char="•"/>
            </a:pPr>
            <a:r>
              <a:rPr lang="en-US" sz="1480"/>
              <a:t>DPLYR</a:t>
            </a:r>
            <a:endParaRPr/>
          </a:p>
          <a:p>
            <a:pPr indent="-171450" lvl="3" marL="1543050" rtl="0" algn="l">
              <a:lnSpc>
                <a:spcPct val="90000"/>
              </a:lnSpc>
              <a:spcBef>
                <a:spcPts val="859"/>
              </a:spcBef>
              <a:spcAft>
                <a:spcPts val="0"/>
              </a:spcAft>
              <a:buSzPts val="1295"/>
              <a:buChar char="•"/>
            </a:pPr>
            <a:r>
              <a:rPr b="1" lang="en-US" sz="1295"/>
              <a:t>Joining</a:t>
            </a:r>
            <a:r>
              <a:rPr lang="en-US" sz="1295"/>
              <a:t> flight data with other datasets (planes, airports, airlines) to see if they factor into causing delays</a:t>
            </a:r>
            <a:endParaRPr/>
          </a:p>
          <a:p>
            <a:pPr indent="-171450" lvl="3" marL="1543050" rtl="0" algn="l">
              <a:lnSpc>
                <a:spcPct val="90000"/>
              </a:lnSpc>
              <a:spcBef>
                <a:spcPts val="859"/>
              </a:spcBef>
              <a:spcAft>
                <a:spcPts val="0"/>
              </a:spcAft>
              <a:buSzPts val="1295"/>
              <a:buChar char="•"/>
            </a:pPr>
            <a:r>
              <a:rPr b="1" lang="en-US" sz="1295"/>
              <a:t>Filtering</a:t>
            </a:r>
            <a:r>
              <a:rPr lang="en-US" sz="1295"/>
              <a:t> out delayed flights</a:t>
            </a:r>
            <a:endParaRPr/>
          </a:p>
          <a:p>
            <a:pPr indent="-171450" lvl="3" marL="1543050" rtl="0" algn="l">
              <a:lnSpc>
                <a:spcPct val="90000"/>
              </a:lnSpc>
              <a:spcBef>
                <a:spcPts val="859"/>
              </a:spcBef>
              <a:spcAft>
                <a:spcPts val="0"/>
              </a:spcAft>
              <a:buSzPts val="1295"/>
              <a:buChar char="•"/>
            </a:pPr>
            <a:r>
              <a:rPr b="1" lang="en-US" sz="1295"/>
              <a:t>Grouping</a:t>
            </a:r>
            <a:r>
              <a:rPr lang="en-US" sz="1295"/>
              <a:t> by different variables and performing counts</a:t>
            </a:r>
            <a:endParaRPr/>
          </a:p>
          <a:p>
            <a:pPr indent="-285750" lvl="2" marL="1200150" rtl="0" algn="l">
              <a:lnSpc>
                <a:spcPct val="90000"/>
              </a:lnSpc>
              <a:spcBef>
                <a:spcPts val="896"/>
              </a:spcBef>
              <a:spcAft>
                <a:spcPts val="0"/>
              </a:spcAft>
              <a:buSzPts val="1480"/>
              <a:buChar char="•"/>
            </a:pPr>
            <a:r>
              <a:rPr lang="en-US" sz="1480"/>
              <a:t>HTML Widgets</a:t>
            </a:r>
            <a:endParaRPr/>
          </a:p>
          <a:p>
            <a:pPr indent="-171450" lvl="3" marL="1543050" rtl="0" algn="l">
              <a:lnSpc>
                <a:spcPct val="90000"/>
              </a:lnSpc>
              <a:spcBef>
                <a:spcPts val="859"/>
              </a:spcBef>
              <a:spcAft>
                <a:spcPts val="0"/>
              </a:spcAft>
              <a:buSzPts val="1295"/>
              <a:buChar char="•"/>
            </a:pPr>
            <a:r>
              <a:rPr b="1" lang="en-US" sz="1295"/>
              <a:t>Flexdashboard</a:t>
            </a:r>
            <a:r>
              <a:rPr lang="en-US" sz="1295"/>
              <a:t> for the Layout</a:t>
            </a:r>
            <a:endParaRPr/>
          </a:p>
          <a:p>
            <a:pPr indent="-171450" lvl="3" marL="1543050" rtl="0" algn="l">
              <a:lnSpc>
                <a:spcPct val="90000"/>
              </a:lnSpc>
              <a:spcBef>
                <a:spcPts val="859"/>
              </a:spcBef>
              <a:spcAft>
                <a:spcPts val="0"/>
              </a:spcAft>
              <a:buSzPts val="1295"/>
              <a:buChar char="•"/>
            </a:pPr>
            <a:r>
              <a:rPr b="1" lang="en-US" sz="1295"/>
              <a:t>Leaflet</a:t>
            </a:r>
            <a:r>
              <a:rPr lang="en-US" sz="1295"/>
              <a:t> for the destination map</a:t>
            </a:r>
            <a:endParaRPr/>
          </a:p>
          <a:p>
            <a:pPr indent="-171450" lvl="3" marL="1543050" rtl="0" algn="l">
              <a:lnSpc>
                <a:spcPct val="90000"/>
              </a:lnSpc>
              <a:spcBef>
                <a:spcPts val="859"/>
              </a:spcBef>
              <a:spcAft>
                <a:spcPts val="0"/>
              </a:spcAft>
              <a:buSzPts val="1295"/>
              <a:buChar char="•"/>
            </a:pPr>
            <a:r>
              <a:rPr b="1" lang="en-US" sz="1295"/>
              <a:t>Plotly</a:t>
            </a:r>
            <a:r>
              <a:rPr lang="en-US" sz="1295"/>
              <a:t> for the interactive plots</a:t>
            </a:r>
            <a:endParaRPr/>
          </a:p>
          <a:p>
            <a:pPr indent="-285750" lvl="2" marL="1200150" rtl="0" algn="l">
              <a:lnSpc>
                <a:spcPct val="90000"/>
              </a:lnSpc>
              <a:spcBef>
                <a:spcPts val="896"/>
              </a:spcBef>
              <a:spcAft>
                <a:spcPts val="0"/>
              </a:spcAft>
              <a:buSzPts val="1480"/>
              <a:buChar char="•"/>
            </a:pPr>
            <a:r>
              <a:rPr lang="en-US" sz="1480"/>
              <a:t>Application</a:t>
            </a:r>
            <a:endParaRPr/>
          </a:p>
          <a:p>
            <a:pPr indent="-171450" lvl="3" marL="1543050" rtl="0" algn="l">
              <a:lnSpc>
                <a:spcPct val="90000"/>
              </a:lnSpc>
              <a:spcBef>
                <a:spcPts val="859"/>
              </a:spcBef>
              <a:spcAft>
                <a:spcPts val="0"/>
              </a:spcAft>
              <a:buSzPts val="1295"/>
              <a:buChar char="•"/>
            </a:pPr>
            <a:r>
              <a:rPr b="1" lang="en-US" sz="1295"/>
              <a:t>Shiny</a:t>
            </a:r>
            <a:r>
              <a:rPr lang="en-US" sz="1295"/>
              <a:t> to host dashboards and create user interface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/>
          <p:nvPr>
            <p:ph type="title"/>
          </p:nvPr>
        </p:nvSpPr>
        <p:spPr>
          <a:xfrm>
            <a:off x="179486" y="4631453"/>
            <a:ext cx="11426824" cy="5429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</a:pPr>
            <a:r>
              <a:rPr lang="en-US"/>
              <a:t>NYC AIRPORTS ANALYSIS</a:t>
            </a:r>
            <a:endParaRPr/>
          </a:p>
        </p:txBody>
      </p:sp>
      <p:sp>
        <p:nvSpPr>
          <p:cNvPr id="158" name="Google Shape;158;p23"/>
          <p:cNvSpPr txBox="1"/>
          <p:nvPr>
            <p:ph idx="1" type="body"/>
          </p:nvPr>
        </p:nvSpPr>
        <p:spPr>
          <a:xfrm>
            <a:off x="735482" y="5243619"/>
            <a:ext cx="9906000" cy="10630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90"/>
              <a:buFont typeface="Arial"/>
              <a:buChar char="•"/>
            </a:pPr>
            <a:r>
              <a:rPr lang="en-US" sz="1190"/>
              <a:t>Peaks of delays during summer and the end of year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838"/>
              </a:spcBef>
              <a:spcAft>
                <a:spcPts val="0"/>
              </a:spcAft>
              <a:buSzPts val="1190"/>
              <a:buFont typeface="Arial"/>
              <a:buChar char="•"/>
            </a:pPr>
            <a:r>
              <a:rPr lang="en-US" sz="1190"/>
              <a:t>All three airports had low delays in Autumn.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838"/>
              </a:spcBef>
              <a:spcAft>
                <a:spcPts val="0"/>
              </a:spcAft>
              <a:buSzPts val="1190"/>
              <a:buFont typeface="Arial"/>
              <a:buChar char="•"/>
            </a:pPr>
            <a:r>
              <a:rPr lang="en-US" sz="1190"/>
              <a:t>Percentage of delays in 2013 ranged from about 13% to almost 17% based on delays of over 30 minutes or longer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838"/>
              </a:spcBef>
              <a:spcAft>
                <a:spcPts val="0"/>
              </a:spcAft>
              <a:buSzPts val="1190"/>
              <a:buFont typeface="Arial"/>
              <a:buChar char="•"/>
            </a:pPr>
            <a:r>
              <a:rPr lang="en-US" sz="1190"/>
              <a:t>As the day progresses delays get worse until then end of the night</a:t>
            </a:r>
            <a:endParaRPr/>
          </a:p>
        </p:txBody>
      </p:sp>
      <p:pic>
        <p:nvPicPr>
          <p:cNvPr id="159" name="Google Shape;159;p23">
            <a:hlinkClick r:id="rId3"/>
          </p:cNvPr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29" r="19" t="0"/>
          <a:stretch/>
        </p:blipFill>
        <p:spPr>
          <a:xfrm>
            <a:off x="1592623" y="215866"/>
            <a:ext cx="9006900" cy="4407300"/>
          </a:xfrm>
          <a:prstGeom prst="roundRect">
            <a:avLst>
              <a:gd fmla="val 4380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/>
          <p:nvPr>
            <p:ph type="title"/>
          </p:nvPr>
        </p:nvSpPr>
        <p:spPr>
          <a:xfrm>
            <a:off x="179486" y="4631453"/>
            <a:ext cx="11426824" cy="5429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</a:pPr>
            <a:r>
              <a:rPr lang="en-US"/>
              <a:t>DESTINATION ANALYSIS</a:t>
            </a:r>
            <a:endParaRPr/>
          </a:p>
        </p:txBody>
      </p:sp>
      <p:sp>
        <p:nvSpPr>
          <p:cNvPr id="165" name="Google Shape;165;p24"/>
          <p:cNvSpPr txBox="1"/>
          <p:nvPr>
            <p:ph idx="1" type="body"/>
          </p:nvPr>
        </p:nvSpPr>
        <p:spPr>
          <a:xfrm>
            <a:off x="735482" y="5243619"/>
            <a:ext cx="9906000" cy="10630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90"/>
              <a:buFont typeface="Arial"/>
              <a:buChar char="•"/>
            </a:pPr>
            <a:r>
              <a:rPr lang="en-US" sz="1190"/>
              <a:t>Analysis on flights within the US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838"/>
              </a:spcBef>
              <a:spcAft>
                <a:spcPts val="0"/>
              </a:spcAft>
              <a:buSzPts val="1190"/>
              <a:buFont typeface="Arial"/>
              <a:buChar char="•"/>
            </a:pPr>
            <a:r>
              <a:rPr lang="en-US" sz="1190"/>
              <a:t>A large number of delays occur in destination airports that rank as the top US busiest airports in 2013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838"/>
              </a:spcBef>
              <a:spcAft>
                <a:spcPts val="0"/>
              </a:spcAft>
              <a:buSzPts val="1190"/>
              <a:buFont typeface="Arial"/>
              <a:buChar char="•"/>
            </a:pPr>
            <a:r>
              <a:rPr lang="en-US" sz="1190"/>
              <a:t>EWR (13), JFK (6) &amp; LGA (20) also ranked as the top busiest US airports in 2013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838"/>
              </a:spcBef>
              <a:spcAft>
                <a:spcPts val="0"/>
              </a:spcAft>
              <a:buSzPts val="1190"/>
              <a:buFont typeface="Arial"/>
              <a:buChar char="•"/>
            </a:pPr>
            <a:r>
              <a:rPr lang="en-US" sz="1190"/>
              <a:t>The shorter the distance the more delays</a:t>
            </a:r>
            <a:endParaRPr/>
          </a:p>
        </p:txBody>
      </p:sp>
      <p:pic>
        <p:nvPicPr>
          <p:cNvPr id="166" name="Google Shape;166;p24">
            <a:hlinkClick r:id="rId3"/>
          </p:cNvPr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0518" y="208776"/>
            <a:ext cx="9090964" cy="4421340"/>
          </a:xfrm>
          <a:prstGeom prst="roundRect">
            <a:avLst>
              <a:gd fmla="val 4380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/>
              <a:t>DESTINATION ANALYSIS</a:t>
            </a:r>
            <a:endParaRPr/>
          </a:p>
        </p:txBody>
      </p:sp>
      <p:graphicFrame>
        <p:nvGraphicFramePr>
          <p:cNvPr id="172" name="Google Shape;172;p25"/>
          <p:cNvGraphicFramePr/>
          <p:nvPr/>
        </p:nvGraphicFramePr>
        <p:xfrm>
          <a:off x="666628" y="268002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{5900FC92-44B8-4705-AB91-ABB23D252725}</a:tableStyleId>
              </a:tblPr>
              <a:tblGrid>
                <a:gridCol w="1539450"/>
                <a:gridCol w="1539450"/>
              </a:tblGrid>
              <a:tr h="272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FAA Code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Delays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1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ORD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1180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</a:tr>
              <a:tr h="301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ATL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952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</a:tr>
              <a:tr h="301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SFO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939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</a:tr>
              <a:tr h="301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BOS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891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</a:tr>
              <a:tr h="301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LAX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827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</a:tr>
              <a:tr h="301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CLT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804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</a:tr>
              <a:tr h="301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MCO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730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</a:tr>
              <a:tr h="301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FLL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710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</a:tr>
              <a:tr h="301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DTW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650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</a:tr>
              <a:tr h="301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IAH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625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3" name="Google Shape;173;p25"/>
          <p:cNvGraphicFramePr/>
          <p:nvPr/>
        </p:nvGraphicFramePr>
        <p:xfrm>
          <a:off x="4554964" y="265268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{5900FC92-44B8-4705-AB91-ABB23D252725}</a:tableStyleId>
              </a:tblPr>
              <a:tblGrid>
                <a:gridCol w="1539450"/>
                <a:gridCol w="1539450"/>
              </a:tblGrid>
              <a:tr h="301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FAA Code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Delays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1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LAX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1567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</a:tr>
              <a:tr h="301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SFO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1323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</a:tr>
              <a:tr h="301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BOS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928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</a:tr>
              <a:tr h="301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MCO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920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</a:tr>
              <a:tr h="301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FLL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797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</a:tr>
              <a:tr h="301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SJU</a:t>
                      </a:r>
                      <a:endParaRPr/>
                    </a:p>
                  </a:txBody>
                  <a:tcPr marT="9525" marB="0" marR="9525" marL="9525" anchor="ctr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762</a:t>
                      </a:r>
                      <a:endParaRPr/>
                    </a:p>
                  </a:txBody>
                  <a:tcPr marT="9525" marB="0" marR="9525" marL="9525" anchor="ctr">
                    <a:solidFill>
                      <a:schemeClr val="lt1"/>
                    </a:solidFill>
                  </a:tcPr>
                </a:tc>
              </a:tr>
              <a:tr h="301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BUF</a:t>
                      </a:r>
                      <a:endParaRPr/>
                    </a:p>
                  </a:txBody>
                  <a:tcPr marT="9525" marB="0" marR="9525" marL="9525" anchor="ctr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628</a:t>
                      </a:r>
                      <a:endParaRPr/>
                    </a:p>
                  </a:txBody>
                  <a:tcPr marT="9525" marB="0" marR="9525" marL="9525" anchor="ctr">
                    <a:solidFill>
                      <a:schemeClr val="lt1"/>
                    </a:solidFill>
                  </a:tcPr>
                </a:tc>
              </a:tr>
              <a:tr h="301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RDU</a:t>
                      </a:r>
                      <a:endParaRPr/>
                    </a:p>
                  </a:txBody>
                  <a:tcPr marT="9525" marB="0" marR="9525" marL="9525" anchor="ctr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611</a:t>
                      </a:r>
                      <a:endParaRPr/>
                    </a:p>
                  </a:txBody>
                  <a:tcPr marT="9525" marB="0" marR="9525" marL="9525" anchor="ctr">
                    <a:solidFill>
                      <a:schemeClr val="lt1"/>
                    </a:solidFill>
                  </a:tcPr>
                </a:tc>
              </a:tr>
              <a:tr h="301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ORD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572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</a:tr>
              <a:tr h="301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DCA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571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4" name="Google Shape;174;p25"/>
          <p:cNvGraphicFramePr/>
          <p:nvPr/>
        </p:nvGraphicFramePr>
        <p:xfrm>
          <a:off x="8443300" y="263251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{5900FC92-44B8-4705-AB91-ABB23D252725}</a:tableStyleId>
              </a:tblPr>
              <a:tblGrid>
                <a:gridCol w="1539450"/>
                <a:gridCol w="1539450"/>
              </a:tblGrid>
              <a:tr h="301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FAA Code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Delays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1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ATL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1712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</a:tr>
              <a:tr h="301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ORD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1423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</a:tr>
              <a:tr h="301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CLT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1031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</a:tr>
              <a:tr h="301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FLL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773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</a:tr>
              <a:tr h="301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MIA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737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</a:tr>
              <a:tr h="301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BNA</a:t>
                      </a:r>
                      <a:endParaRPr/>
                    </a:p>
                  </a:txBody>
                  <a:tcPr marT="9525" marB="0" marR="9525" marL="9525" anchor="ctr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684</a:t>
                      </a:r>
                      <a:endParaRPr/>
                    </a:p>
                  </a:txBody>
                  <a:tcPr marT="9525" marB="0" marR="9525" marL="9525" anchor="ctr">
                    <a:solidFill>
                      <a:schemeClr val="lt1"/>
                    </a:solidFill>
                  </a:tcPr>
                </a:tc>
              </a:tr>
              <a:tr h="301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DEN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681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</a:tr>
              <a:tr h="301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MCO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645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</a:tr>
              <a:tr h="301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DTW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640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</a:tr>
              <a:tr h="301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DCA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strike="noStrike">
                          <a:solidFill>
                            <a:srgbClr val="0000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622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75" name="Google Shape;175;p25"/>
          <p:cNvSpPr txBox="1"/>
          <p:nvPr/>
        </p:nvSpPr>
        <p:spPr>
          <a:xfrm>
            <a:off x="666627" y="2263178"/>
            <a:ext cx="3078896" cy="369332"/>
          </a:xfrm>
          <a:prstGeom prst="rect">
            <a:avLst/>
          </a:prstGeom>
          <a:solidFill>
            <a:srgbClr val="0C0C0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EWR</a:t>
            </a:r>
            <a:endParaRPr/>
          </a:p>
        </p:txBody>
      </p:sp>
      <p:sp>
        <p:nvSpPr>
          <p:cNvPr id="176" name="Google Shape;176;p25"/>
          <p:cNvSpPr txBox="1"/>
          <p:nvPr/>
        </p:nvSpPr>
        <p:spPr>
          <a:xfrm>
            <a:off x="4554964" y="2263178"/>
            <a:ext cx="3078896" cy="369332"/>
          </a:xfrm>
          <a:prstGeom prst="rect">
            <a:avLst/>
          </a:prstGeom>
          <a:solidFill>
            <a:srgbClr val="0C0C0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JFK</a:t>
            </a:r>
            <a:endParaRPr/>
          </a:p>
        </p:txBody>
      </p:sp>
      <p:sp>
        <p:nvSpPr>
          <p:cNvPr id="177" name="Google Shape;177;p25"/>
          <p:cNvSpPr txBox="1"/>
          <p:nvPr/>
        </p:nvSpPr>
        <p:spPr>
          <a:xfrm>
            <a:off x="8443300" y="2263178"/>
            <a:ext cx="3078896" cy="369332"/>
          </a:xfrm>
          <a:prstGeom prst="rect">
            <a:avLst/>
          </a:prstGeom>
          <a:solidFill>
            <a:srgbClr val="0C0C0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LGA</a:t>
            </a:r>
            <a:endParaRPr/>
          </a:p>
        </p:txBody>
      </p:sp>
      <p:sp>
        <p:nvSpPr>
          <p:cNvPr id="178" name="Google Shape;178;p25"/>
          <p:cNvSpPr/>
          <p:nvPr/>
        </p:nvSpPr>
        <p:spPr>
          <a:xfrm>
            <a:off x="666627" y="6295292"/>
            <a:ext cx="555504" cy="281354"/>
          </a:xfrm>
          <a:prstGeom prst="rect">
            <a:avLst/>
          </a:prstGeom>
          <a:solidFill>
            <a:srgbClr val="FFFF00"/>
          </a:solidFill>
          <a:ln cap="rnd" cmpd="sng" w="19050">
            <a:solidFill>
              <a:srgbClr val="5151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p25"/>
          <p:cNvSpPr txBox="1"/>
          <p:nvPr/>
        </p:nvSpPr>
        <p:spPr>
          <a:xfrm>
            <a:off x="1222131" y="6301154"/>
            <a:ext cx="307889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2013 Top 30 Busiest Airport in the US</a:t>
            </a:r>
            <a:endParaRPr/>
          </a:p>
        </p:txBody>
      </p:sp>
      <p:sp>
        <p:nvSpPr>
          <p:cNvPr id="180" name="Google Shape;180;p25"/>
          <p:cNvSpPr txBox="1"/>
          <p:nvPr>
            <p:ph idx="11" type="ftr"/>
          </p:nvPr>
        </p:nvSpPr>
        <p:spPr>
          <a:xfrm>
            <a:off x="1222131" y="6435969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https://en.wikipedia.org/wiki/List_of_the_busiest_airports_in_the_United_States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>
            <p:ph type="title"/>
          </p:nvPr>
        </p:nvSpPr>
        <p:spPr>
          <a:xfrm>
            <a:off x="179486" y="4631453"/>
            <a:ext cx="11426824" cy="5429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</a:pPr>
            <a:r>
              <a:rPr lang="en-US"/>
              <a:t>PLANE ANALYSIS</a:t>
            </a:r>
            <a:endParaRPr/>
          </a:p>
        </p:txBody>
      </p:sp>
      <p:sp>
        <p:nvSpPr>
          <p:cNvPr id="186" name="Google Shape;186;p26"/>
          <p:cNvSpPr txBox="1"/>
          <p:nvPr>
            <p:ph idx="1" type="body"/>
          </p:nvPr>
        </p:nvSpPr>
        <p:spPr>
          <a:xfrm>
            <a:off x="735482" y="5243619"/>
            <a:ext cx="9906000" cy="10630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Out of the top 5 manufacturers Embraer had the most manufacturer delays and all occurred in planes </a:t>
            </a:r>
            <a:r>
              <a:rPr lang="en-US"/>
              <a:t>with</a:t>
            </a:r>
            <a:r>
              <a:rPr lang="en-US"/>
              <a:t> </a:t>
            </a:r>
            <a:r>
              <a:rPr lang="en-US"/>
              <a:t>less than</a:t>
            </a:r>
            <a:r>
              <a:rPr lang="en-US"/>
              <a:t> 100 seats</a:t>
            </a:r>
            <a:endParaRPr/>
          </a:p>
          <a:p>
            <a:pPr indent="-285750" lvl="0" marL="285750" rtl="0" algn="l">
              <a:spcBef>
                <a:spcPts val="88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Most planes that were flown out of the NYC airports were built in 2001 and 2002 - Embraer had the most delays of planes built in that time</a:t>
            </a:r>
            <a:endParaRPr/>
          </a:p>
          <a:p>
            <a:pPr indent="-196850" lvl="0" marL="285750" rtl="0" algn="l">
              <a:spcBef>
                <a:spcPts val="88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87" name="Google Shape;187;p26">
            <a:hlinkClick r:id="rId3"/>
          </p:cNvPr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79" l="0" r="0" t="79"/>
          <a:stretch/>
        </p:blipFill>
        <p:spPr>
          <a:xfrm>
            <a:off x="1565867" y="207440"/>
            <a:ext cx="9060300" cy="4424100"/>
          </a:xfrm>
          <a:prstGeom prst="roundRect">
            <a:avLst>
              <a:gd fmla="val 4380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>
            <p:ph type="title"/>
          </p:nvPr>
        </p:nvSpPr>
        <p:spPr>
          <a:xfrm>
            <a:off x="179486" y="4631453"/>
            <a:ext cx="11426824" cy="5429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</a:pPr>
            <a:r>
              <a:rPr lang="en-US"/>
              <a:t>AIRLINE ANALYSIS</a:t>
            </a:r>
            <a:endParaRPr/>
          </a:p>
        </p:txBody>
      </p:sp>
      <p:sp>
        <p:nvSpPr>
          <p:cNvPr id="193" name="Google Shape;193;p27"/>
          <p:cNvSpPr txBox="1"/>
          <p:nvPr>
            <p:ph idx="1" type="body"/>
          </p:nvPr>
        </p:nvSpPr>
        <p:spPr>
          <a:xfrm>
            <a:off x="735482" y="5243619"/>
            <a:ext cx="9906000" cy="10630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ExpressJet, JetBlue, United, Delta and Endeavor have the most delays</a:t>
            </a:r>
            <a:endParaRPr/>
          </a:p>
          <a:p>
            <a:pPr indent="-285750" lvl="0" marL="285750" rtl="0" algn="l">
              <a:spcBef>
                <a:spcPts val="88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Out of these airlines they are mostly using planes from manufacturers with the most delays (Embraer, Boeing, Airbus)</a:t>
            </a:r>
            <a:endParaRPr/>
          </a:p>
        </p:txBody>
      </p:sp>
      <p:pic>
        <p:nvPicPr>
          <p:cNvPr id="194" name="Google Shape;194;p27">
            <a:hlinkClick r:id="rId3"/>
          </p:cNvPr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75403" y="207440"/>
            <a:ext cx="9041193" cy="4424013"/>
          </a:xfrm>
          <a:prstGeom prst="roundRect">
            <a:avLst>
              <a:gd fmla="val 4380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esh">
  <a:themeElements>
    <a:clrScheme name="Mesh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